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7"/>
  </p:notesMasterIdLst>
  <p:handoutMasterIdLst>
    <p:handoutMasterId r:id="rId18"/>
  </p:handoutMasterIdLst>
  <p:sldIdLst>
    <p:sldId id="289" r:id="rId8"/>
    <p:sldId id="290" r:id="rId9"/>
    <p:sldId id="301" r:id="rId10"/>
    <p:sldId id="291" r:id="rId11"/>
    <p:sldId id="308" r:id="rId12"/>
    <p:sldId id="311" r:id="rId13"/>
    <p:sldId id="310" r:id="rId14"/>
    <p:sldId id="303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8" autoAdjust="0"/>
    <p:restoredTop sz="91415"/>
  </p:normalViewPr>
  <p:slideViewPr>
    <p:cSldViewPr snapToGrid="0" snapToObjects="1">
      <p:cViewPr varScale="1">
        <p:scale>
          <a:sx n="170" d="100"/>
          <a:sy n="170" d="100"/>
        </p:scale>
        <p:origin x="41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6F34-220C-094A-96FA-EA56D33D58A6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7BCD-C4AB-BA4C-AAA9-96F0CFB7C329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F858-3A98-754B-81AD-843A50AF34CB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EE3B-7DA9-6643-8F77-5D16308D2A71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190F-CE3C-264B-BEAB-0908AFC4A73F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39CF-BD09-6540-ADF5-7846F7D22C60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E129-6100-B240-B54F-45DBC3B92ED0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56ED-29F2-3049-8E24-495E04D8A9FE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C3A-8EA8-CB4D-9B7C-65476B8973EA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F07F-8EB8-8E4D-80F8-0030AEEA42F3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37EE-00F8-3F4D-B636-1AC63D558BE9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0925-FE1C-7043-BA76-C2942882EDB2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BB34-DF19-0D44-BFFA-CF748EC0B33B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AE1-FFF0-6140-8B18-D50509F10A9C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9BAD5-1D40-D149-94CA-AE00D588A44C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EE8BA-DAE8-BB49-8C6B-3407F4F1BF53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95947-C118-5145-B349-0C9519C57861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D9EB-197E-5240-AD16-6960A348FE70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9FA5A-291B-DC4C-B570-8366DD1016A8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E8BA-B3BD-714A-A0BD-B90ABCD1F771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8096-1EB5-C741-BB8C-1627FAB8FAF7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9B51-59DC-7E45-93BE-AE019D9DCB10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0338-21D7-7C40-A076-AA3BFC470C5E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73C5-B2BD-C24B-A4ED-027F1BED1857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559A-1930-E248-9FF6-56918FE20621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E29-CFB8-C44F-9028-41DC27457A08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1018-2023-1B48-B8D2-54DE4D6DD65D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17D4-D17C-B04E-BF08-3DC0BC10D4FA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0AB5A-2D5A-2C42-8BFD-F8B34E409788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2013-10B0-BC4B-9381-0609801E6D43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51E7-1F98-4B40-BB2D-A91BDDA2D01B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E29C-2AED-6745-88D6-D9A05078C769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A0DC-0002-9349-9CD8-B195747EAB76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E8C8-5CAA-8042-8801-7F50A91592A8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C789-02C5-784B-981D-361D1C5CEAB1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F73FA-F178-2248-B387-CF8860E1AD6F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55D4-1BE1-FF44-8C9C-2ABC7685EDF3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E1C2F-F55B-0649-A0D6-4D1EF53DF731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63B7-1C45-7F44-9347-F4DBD54E9892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9056-BF3A-0F47-933A-D720FEFF3DF4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7146-A63A-7F47-AE26-E82480E782DE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37CD-736B-A64D-A090-671307288706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5BDD-E0F3-AA48-85A6-1AC6CBC24A42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0031-37E4-8345-A602-F4429EC94159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39EB-E7B2-E84E-B79D-A1E5330738D0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DE9C-8C08-454B-BD9A-499E85F23A07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46F4-89EB-0741-85FD-67A64057B73B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29D2-D59C-6540-948F-FFDCCF610565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B308-5263-2647-AFDF-E19F8E465C9B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61ABC-59E1-6746-A726-ED5C8F9D3C15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E18C-8655-BE40-93B3-476FCE72FA7B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F120-DDFE-ED49-A332-7C0511392645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1DED3-55C2-4E49-9E37-2D4C17B39BC1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8C16-4504-8543-9C7E-24BF513F6D64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410FE-8D1E-1444-A2F4-CFE74DEA220D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8C72-4850-5C45-816F-7AC69DC9BB3E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B2F-A724-B14B-9FB5-BD092D50E3FB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6531-53AD-B842-A48E-E308776D31C9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B880-3987-3E46-A15C-C5447220E017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D5B7-BA55-0841-8E47-24C77664F5A3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DABF-0D38-5241-BC41-E76A674C4ECB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B26-CFFD-A341-90A9-CDDECC6DBC26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943B-6243-634A-9CFB-E548E64C0B95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5FAB1C9-7152-B545-95FB-5722C63CC308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616B7-DEEB-9444-924A-B1B00F670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ECE1A65-25DD-3940-BB32-767AF0D50B58}" type="datetime1">
              <a:rPr lang="en-US" smtClean="0"/>
              <a:t>8/11/18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8/11/18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AC8C-F5E5-BF48-9A71-DDD11308640E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BFA72A9-F049-F446-9687-9A405D760651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F60F0DE-95CE-DC4D-86DB-35880D9604EE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44A6D0F-1BB8-DB4E-B213-9F728FBDEDFE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BF944F9-9E7A-D845-8F41-62BB4943D017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148094-2B4F-9449-9CDB-6006972724B3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D08F558-862F-1140-B926-E5518696F2E9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0AC2F9F-24EA-9E48-8E5D-DB3B4F25489B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0E881C7-6E7D-5A4A-8E76-A383E5ED25BF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722AC-6406-7548-A567-8CE4F3AB07D7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60BE9-46A9-D548-875B-D00E3F4FD451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FE8972B-B08D-524A-9F81-DF099508F2B6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D703C82-AB26-2A49-B06E-1FA9E76FD414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E4399-4B0A-024C-9647-A5F2C0CC6896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FF1A842-91FD-4943-8F48-72A2938542B8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9B0FD2B-3252-7445-A33A-E1AE6A459717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1F39A-F5FC-304F-BC2A-51F1D3D2FA0C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9E21447-97C5-A14B-8072-C03F03DA77F9}" type="datetime1">
              <a:rPr lang="en-US" smtClean="0"/>
              <a:t>8/11/18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Lesson 1: </a:t>
            </a:r>
            <a:br>
              <a:rPr lang="en-US" dirty="0"/>
            </a:br>
            <a:r>
              <a:rPr lang="en-US" dirty="0"/>
              <a:t>Introduction to </a:t>
            </a:r>
            <a:r>
              <a:rPr lang="en-US" dirty="0" err="1"/>
              <a:t>NAvigation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navigation in FIRST LEGO League?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3622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Navigation is getting your robot from base to where it needs to be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Navigation needs to be both reliable and repeatable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To accomplish this, you need to learn several strategies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E754B-714E-4442-9C4A-462A4B67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6970" y="2862753"/>
            <a:ext cx="6810059" cy="33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reliably in FIRST LEGO League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3160643" cy="43735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Good navigation will use some or all of these techniques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in Base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Wall following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lines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walls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mission models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Line following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53ADD-AF4B-CC41-9FD8-115D7401E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217" y="2540810"/>
            <a:ext cx="5226965" cy="28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CF08D7-E4C4-6F4A-B952-2E6A9106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55" y="2630947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Let’s say we want to go from base to the mission marked with the pink circle.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can you do to get there reliably?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9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CECA86-C1AB-034F-BABF-72AA8F34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55" y="2630947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a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There may be more than one path to get to the destination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would it take to make the red or yellow path reliable?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02F607-B4C3-D444-BE0B-5EEC385A3C8F}"/>
              </a:ext>
            </a:extLst>
          </p:cNvPr>
          <p:cNvCxnSpPr/>
          <p:nvPr/>
        </p:nvCxnSpPr>
        <p:spPr>
          <a:xfrm>
            <a:off x="1404730" y="5380383"/>
            <a:ext cx="357808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8AC1A-80D1-F44C-A9FD-2485AD60A79D}"/>
              </a:ext>
            </a:extLst>
          </p:cNvPr>
          <p:cNvCxnSpPr>
            <a:cxnSpLocks/>
          </p:cNvCxnSpPr>
          <p:nvPr/>
        </p:nvCxnSpPr>
        <p:spPr>
          <a:xfrm flipH="1" flipV="1">
            <a:off x="4985355" y="3566160"/>
            <a:ext cx="7503" cy="16485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EA78F0-50C0-EC4E-97B3-8C85B137FF34}"/>
              </a:ext>
            </a:extLst>
          </p:cNvPr>
          <p:cNvCxnSpPr>
            <a:cxnSpLocks/>
          </p:cNvCxnSpPr>
          <p:nvPr/>
        </p:nvCxnSpPr>
        <p:spPr>
          <a:xfrm>
            <a:off x="5242560" y="3698240"/>
            <a:ext cx="8737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616C17-2230-7F4C-8340-5E7E3B06A453}"/>
              </a:ext>
            </a:extLst>
          </p:cNvPr>
          <p:cNvCxnSpPr>
            <a:cxnSpLocks/>
          </p:cNvCxnSpPr>
          <p:nvPr/>
        </p:nvCxnSpPr>
        <p:spPr>
          <a:xfrm>
            <a:off x="1404730" y="5644543"/>
            <a:ext cx="56666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C9536C-195E-5449-8851-FAA2BBD5D922}"/>
              </a:ext>
            </a:extLst>
          </p:cNvPr>
          <p:cNvCxnSpPr>
            <a:cxnSpLocks/>
          </p:cNvCxnSpPr>
          <p:nvPr/>
        </p:nvCxnSpPr>
        <p:spPr>
          <a:xfrm flipV="1">
            <a:off x="7200511" y="3638323"/>
            <a:ext cx="0" cy="200622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DA256-27CC-3541-9B5B-CA2A092CCC1D}"/>
              </a:ext>
            </a:extLst>
          </p:cNvPr>
          <p:cNvCxnSpPr>
            <a:cxnSpLocks/>
          </p:cNvCxnSpPr>
          <p:nvPr/>
        </p:nvCxnSpPr>
        <p:spPr>
          <a:xfrm flipH="1">
            <a:off x="6116320" y="3638323"/>
            <a:ext cx="108419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95D001F-EC4B-1F4A-BE5E-98D9A6E6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77" y="2632478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 (Yellow)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Look for places that the robot can accurately position or orient itself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You may need to add extra moves to make it possible to position the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02F607-B4C3-D444-BE0B-5EEC385A3C8F}"/>
              </a:ext>
            </a:extLst>
          </p:cNvPr>
          <p:cNvCxnSpPr>
            <a:cxnSpLocks/>
          </p:cNvCxnSpPr>
          <p:nvPr/>
        </p:nvCxnSpPr>
        <p:spPr>
          <a:xfrm>
            <a:off x="1404730" y="5380383"/>
            <a:ext cx="56666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8AC1A-80D1-F44C-A9FD-2485AD60A79D}"/>
              </a:ext>
            </a:extLst>
          </p:cNvPr>
          <p:cNvCxnSpPr>
            <a:cxnSpLocks/>
          </p:cNvCxnSpPr>
          <p:nvPr/>
        </p:nvCxnSpPr>
        <p:spPr>
          <a:xfrm flipV="1">
            <a:off x="7200511" y="3638323"/>
            <a:ext cx="0" cy="23255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BAC643-D482-0943-B087-0B80F01AD8BB}"/>
              </a:ext>
            </a:extLst>
          </p:cNvPr>
          <p:cNvCxnSpPr>
            <a:cxnSpLocks/>
          </p:cNvCxnSpPr>
          <p:nvPr/>
        </p:nvCxnSpPr>
        <p:spPr>
          <a:xfrm flipH="1">
            <a:off x="5785198" y="3638323"/>
            <a:ext cx="1415312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785436-B8C2-E14F-B7C2-842AE16CCBA7}"/>
              </a:ext>
            </a:extLst>
          </p:cNvPr>
          <p:cNvCxnSpPr>
            <a:cxnSpLocks/>
          </p:cNvCxnSpPr>
          <p:nvPr/>
        </p:nvCxnSpPr>
        <p:spPr>
          <a:xfrm>
            <a:off x="7068430" y="5522623"/>
            <a:ext cx="0" cy="5428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11C567-A976-EE4D-B422-C5571B52F480}"/>
              </a:ext>
            </a:extLst>
          </p:cNvPr>
          <p:cNvSpPr txBox="1"/>
          <p:nvPr/>
        </p:nvSpPr>
        <p:spPr>
          <a:xfrm>
            <a:off x="4179375" y="569271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Wall Follow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1A9A4-5D31-BB46-9904-41E2FBC4061A}"/>
              </a:ext>
            </a:extLst>
          </p:cNvPr>
          <p:cNvSpPr txBox="1"/>
          <p:nvPr/>
        </p:nvSpPr>
        <p:spPr>
          <a:xfrm>
            <a:off x="7200509" y="5522623"/>
            <a:ext cx="128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Wall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4C39B-9590-DE40-929B-E651D6A4AF48}"/>
              </a:ext>
            </a:extLst>
          </p:cNvPr>
          <p:cNvSpPr txBox="1"/>
          <p:nvPr/>
        </p:nvSpPr>
        <p:spPr>
          <a:xfrm>
            <a:off x="5222680" y="312985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Line Follow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85229A-4210-8D45-A250-7F6A7F3892C8}"/>
              </a:ext>
            </a:extLst>
          </p:cNvPr>
          <p:cNvSpPr txBox="1"/>
          <p:nvPr/>
        </p:nvSpPr>
        <p:spPr>
          <a:xfrm>
            <a:off x="7119182" y="3476895"/>
            <a:ext cx="1364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59C69-366D-1D4B-B1C7-3F1E69AA9186}"/>
              </a:ext>
            </a:extLst>
          </p:cNvPr>
          <p:cNvSpPr txBox="1"/>
          <p:nvPr/>
        </p:nvSpPr>
        <p:spPr>
          <a:xfrm>
            <a:off x="4758932" y="499327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Move Until Line</a:t>
            </a:r>
          </a:p>
        </p:txBody>
      </p:sp>
    </p:spTree>
    <p:extLst>
      <p:ext uri="{BB962C8B-B14F-4D97-AF65-F5344CB8AC3E}">
        <p14:creationId xmlns:p14="http://schemas.microsoft.com/office/powerpoint/2010/main" val="276399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BD9B85-C0FB-BF4F-B0FD-809515CD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7" y="2630947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 (RED)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Different paths may have more opportunities for alignment or introduce obstacles (e.g. a ramp) that make your position less predictable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02F607-B4C3-D444-BE0B-5EEC385A3C8F}"/>
              </a:ext>
            </a:extLst>
          </p:cNvPr>
          <p:cNvCxnSpPr/>
          <p:nvPr/>
        </p:nvCxnSpPr>
        <p:spPr>
          <a:xfrm>
            <a:off x="1404730" y="5380383"/>
            <a:ext cx="357808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8AC1A-80D1-F44C-A9FD-2485AD60A79D}"/>
              </a:ext>
            </a:extLst>
          </p:cNvPr>
          <p:cNvCxnSpPr>
            <a:cxnSpLocks/>
          </p:cNvCxnSpPr>
          <p:nvPr/>
        </p:nvCxnSpPr>
        <p:spPr>
          <a:xfrm flipH="1" flipV="1">
            <a:off x="4981472" y="2712720"/>
            <a:ext cx="11385" cy="25020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F02A5E-ADD3-5748-BDDF-9AADE471B688}"/>
              </a:ext>
            </a:extLst>
          </p:cNvPr>
          <p:cNvCxnSpPr>
            <a:cxnSpLocks/>
          </p:cNvCxnSpPr>
          <p:nvPr/>
        </p:nvCxnSpPr>
        <p:spPr>
          <a:xfrm>
            <a:off x="5135217" y="2712720"/>
            <a:ext cx="0" cy="9855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EA78F0-50C0-EC4E-97B3-8C85B137FF34}"/>
              </a:ext>
            </a:extLst>
          </p:cNvPr>
          <p:cNvCxnSpPr>
            <a:cxnSpLocks/>
          </p:cNvCxnSpPr>
          <p:nvPr/>
        </p:nvCxnSpPr>
        <p:spPr>
          <a:xfrm>
            <a:off x="5242560" y="3698240"/>
            <a:ext cx="8737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188C33-60B1-254D-BE5A-C7DEF6E81830}"/>
              </a:ext>
            </a:extLst>
          </p:cNvPr>
          <p:cNvSpPr txBox="1"/>
          <p:nvPr/>
        </p:nvSpPr>
        <p:spPr>
          <a:xfrm>
            <a:off x="3803030" y="544978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56281-0B1D-B744-9868-BCBD34BBBE69}"/>
              </a:ext>
            </a:extLst>
          </p:cNvPr>
          <p:cNvSpPr txBox="1"/>
          <p:nvPr/>
        </p:nvSpPr>
        <p:spPr>
          <a:xfrm>
            <a:off x="4783255" y="3246082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Line Follow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EB889-3F2C-AF4B-9FA7-9063E3C6C2C3}"/>
              </a:ext>
            </a:extLst>
          </p:cNvPr>
          <p:cNvSpPr txBox="1"/>
          <p:nvPr/>
        </p:nvSpPr>
        <p:spPr>
          <a:xfrm>
            <a:off x="3671186" y="3361376"/>
            <a:ext cx="1309861" cy="64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01B5D8-418B-3747-974E-F5E1FFB19A86}"/>
              </a:ext>
            </a:extLst>
          </p:cNvPr>
          <p:cNvSpPr txBox="1"/>
          <p:nvPr/>
        </p:nvSpPr>
        <p:spPr>
          <a:xfrm>
            <a:off x="3759025" y="246821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Wall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0A267-523F-314A-B0E1-C05B5BAD4F6F}"/>
              </a:ext>
            </a:extLst>
          </p:cNvPr>
          <p:cNvSpPr txBox="1"/>
          <p:nvPr/>
        </p:nvSpPr>
        <p:spPr>
          <a:xfrm>
            <a:off x="2972560" y="4916860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Move Until Line</a:t>
            </a:r>
          </a:p>
        </p:txBody>
      </p:sp>
    </p:spTree>
    <p:extLst>
      <p:ext uri="{BB962C8B-B14F-4D97-AF65-F5344CB8AC3E}">
        <p14:creationId xmlns:p14="http://schemas.microsoft.com/office/powerpoint/2010/main" val="56505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BD3B-40A4-FC4A-BC39-616C1A9D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C2-21FF-634E-BE9F-80A3E9E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191083" cy="4353215"/>
          </a:xfrm>
        </p:spPr>
        <p:txBody>
          <a:bodyPr>
            <a:normAutofit/>
          </a:bodyPr>
          <a:lstStyle/>
          <a:p>
            <a:r>
              <a:rPr lang="en-US" dirty="0"/>
              <a:t>Let’s learn some building and programming techniques to achieve each of these strategies</a:t>
            </a:r>
          </a:p>
          <a:p>
            <a:r>
              <a:rPr lang="en-US" dirty="0"/>
              <a:t>As you go through the lessons think about how your team can apply the technique to this year’s Challenge.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9150F-DBF5-7847-99CC-4B800B99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</p:spTree>
    <p:extLst>
      <p:ext uri="{BB962C8B-B14F-4D97-AF65-F5344CB8AC3E}">
        <p14:creationId xmlns:p14="http://schemas.microsoft.com/office/powerpoint/2010/main" val="41703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4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2" descr="Creative Commons License">
            <a:hlinkClick r:id="rId5"/>
            <a:extLst>
              <a:ext uri="{FF2B5EF4-FFF2-40B4-BE49-F238E27FC236}">
                <a16:creationId xmlns:a16="http://schemas.microsoft.com/office/drawing/2014/main" id="{71968487-B24C-AE47-A58F-96C46B6E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15174</TotalTime>
  <Words>358</Words>
  <Application>Microsoft Office PowerPoint</Application>
  <PresentationFormat>On-screen Show (4:3)</PresentationFormat>
  <Paragraphs>52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Lesson 1:  Introduction to NAvigation</vt:lpstr>
      <vt:lpstr>What is navigation in FIRST LEGO League?</vt:lpstr>
      <vt:lpstr>Navigating reliably in FIRST LEGO League</vt:lpstr>
      <vt:lpstr>DISCUSSION</vt:lpstr>
      <vt:lpstr>Selecting a route</vt:lpstr>
      <vt:lpstr>Possible Solution (Yellow)</vt:lpstr>
      <vt:lpstr>Possible Solution (RED)</vt:lpstr>
      <vt:lpstr>What’s NExt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216</cp:revision>
  <cp:lastPrinted>2016-08-04T16:20:00Z</cp:lastPrinted>
  <dcterms:created xsi:type="dcterms:W3CDTF">2014-10-28T21:59:38Z</dcterms:created>
  <dcterms:modified xsi:type="dcterms:W3CDTF">2018-08-11T13:53:46Z</dcterms:modified>
</cp:coreProperties>
</file>